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88B8C-1B9E-60B6-AE44-91D78657BB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F98562-3D20-7B11-9349-3B18B4CDF3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846B18-6B68-C831-0565-A3BA343B3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7FCE4-64EA-4AA0-9863-2C98F714A330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C89F0-8AA8-F5D0-6825-353F84DA8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B2AEF-88EF-3221-0F69-290BE305D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CDF4-5EC0-4BF6-A983-77FA1C2A1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08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C5691-4131-64E0-BAF2-CA8EF1B59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A93816-9EC7-10FE-5F9F-32A23158AD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214849-C189-C0DF-ADC0-B30357A50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7FCE4-64EA-4AA0-9863-2C98F714A330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A4736C-295B-4151-8346-401307208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2BE318-9A55-01DF-71C2-9E1BF61D3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CDF4-5EC0-4BF6-A983-77FA1C2A1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185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BE9C27-1301-FC97-2A36-3C2B3AD525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52F6A7-DF69-2128-F6B5-45C98444E9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6F994-EBC9-ED0E-D08B-80295F656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7FCE4-64EA-4AA0-9863-2C98F714A330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474A7E-A699-B9BB-2946-748440071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08AC9-011F-BA98-493F-06D8B13BF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CDF4-5EC0-4BF6-A983-77FA1C2A1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560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C71C6-3E6B-6206-F0FA-DFC28F9D2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D600B9-0936-D2E5-9177-5ED6BF718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1DE5A7-2BD6-543E-065C-7D448FDFB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7FCE4-64EA-4AA0-9863-2C98F714A330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49DC15-B7F2-0440-1B18-48B395096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40456C-94E8-413B-068F-78FC64C83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CDF4-5EC0-4BF6-A983-77FA1C2A1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658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6F752-3E3E-8FE1-5062-A0556CAE7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AC2D25-EBD4-7BA4-3486-E57EA2B69D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760383-6C66-5866-C916-8A054D2C7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7FCE4-64EA-4AA0-9863-2C98F714A330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97017C-AF70-3D48-1A48-5F8CF8D6B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20FDF8-DEFF-C806-19E5-B36AF1D8C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CDF4-5EC0-4BF6-A983-77FA1C2A1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86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A3559-83E0-2497-5D77-C226F0A32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7A9FB-683B-5BE8-4950-E3355D5346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BA3091-F7A3-01B9-0463-09734723C9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6358BE-BB10-F15B-FE87-B9F0E54B8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7FCE4-64EA-4AA0-9863-2C98F714A330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D612AC-5EA9-D9E6-D95D-65684CD8F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0E4DEE-BECE-6594-7ECC-3C4C2B411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CDF4-5EC0-4BF6-A983-77FA1C2A1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394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6E050-CD22-D244-3A41-2262A41A8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2FC01D-9134-FF3A-4859-49D87EBD8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BE084A-5121-3D50-10AE-58AFA87694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815780-11DA-6A57-1577-6A72CF28A7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978E46-E216-5386-2FBE-6037606322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17B3D0-DAFF-7AC7-2CE9-7FC136F68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7FCE4-64EA-4AA0-9863-2C98F714A330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3DB066-BBBA-1839-BD27-28533FAEB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A453BA-0A56-5917-CE9E-495A29B3A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CDF4-5EC0-4BF6-A983-77FA1C2A1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91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F839F-991F-EA36-4988-B0CD69909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5E1244-E020-115E-2FA4-BA0BBD62E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7FCE4-64EA-4AA0-9863-2C98F714A330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2CEC7A-5118-5BA4-6CFA-ADC699286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1321C8-FDA9-8DD3-F411-2EC517E0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CDF4-5EC0-4BF6-A983-77FA1C2A1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839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38438F-66CB-8A92-7856-DDAC29183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7FCE4-64EA-4AA0-9863-2C98F714A330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3F7943-7F92-DA32-6AB5-676E81147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EDDC44-13E2-80E3-1013-505DE5130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CDF4-5EC0-4BF6-A983-77FA1C2A1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793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7953D-9DC7-9091-F7CB-4F1991D15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0ACB0-737E-11DA-8850-96B0251C7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49C6C3-0A64-6616-0A11-31757F3223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6468E6-1E87-E3B5-B9F6-512116B56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7FCE4-64EA-4AA0-9863-2C98F714A330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B8C1FA-BCAD-CC83-875B-65C9E01A0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E5A6C5-667D-DDFA-FE7A-EA5ABCE13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CDF4-5EC0-4BF6-A983-77FA1C2A1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231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F6220-B284-32FF-7BD7-FDE0E4EFA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6AC2B4-F307-F629-3CB6-B5A425115E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052DFF-9E26-BB68-39E2-2045600C07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5E06B3-264E-0B8A-59D0-4095D1C23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7FCE4-64EA-4AA0-9863-2C98F714A330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0AF2BA-2EE3-64C3-6E63-78746790B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8A49AA-8148-22D3-0FDB-3ACB0E898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7CDF4-5EC0-4BF6-A983-77FA1C2A1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57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2BBA88-3366-D9DD-0BE1-F848224A0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3F573A-453C-DEDA-3A3A-4A70E4C58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C2DF96-5A84-5DF9-B5F5-92CD41AD45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7FCE4-64EA-4AA0-9863-2C98F714A330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8A92D-016B-9FF4-3207-DB5BB60607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F45B61-7337-FFB8-5A91-7A6EF608B9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7CDF4-5EC0-4BF6-A983-77FA1C2A1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43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5723DF8-F7A5-A992-705A-C51E2D7810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5797" y="208549"/>
            <a:ext cx="3587065" cy="445745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7A0D9EB-B241-B528-C6F0-5F0FA5E700D3}"/>
              </a:ext>
            </a:extLst>
          </p:cNvPr>
          <p:cNvSpPr txBox="1"/>
          <p:nvPr/>
        </p:nvSpPr>
        <p:spPr>
          <a:xfrm>
            <a:off x="0" y="208548"/>
            <a:ext cx="2147131" cy="5940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l">
              <a:spcBef>
                <a:spcPts val="0"/>
              </a:spcBef>
              <a:spcAft>
                <a:spcPts val="700"/>
              </a:spcAft>
            </a:pPr>
            <a:r>
              <a:rPr lang="en-US" sz="1400" b="1" kern="1400" dirty="0">
                <a:ln>
                  <a:noFill/>
                </a:ln>
                <a:solidFill>
                  <a:srgbClr val="FF0000"/>
                </a:solidFill>
                <a:effectLst/>
                <a:latin typeface="Garamond" panose="02020404030301010803" pitchFamily="18" charset="0"/>
              </a:rPr>
              <a:t>Background:</a:t>
            </a:r>
            <a:endParaRPr lang="en-US" sz="1400" kern="1400" dirty="0">
              <a:ln>
                <a:noFill/>
              </a:ln>
              <a:solidFill>
                <a:srgbClr val="000000"/>
              </a:solidFill>
              <a:effectLst/>
              <a:latin typeface="Garamond" panose="02020404030301010803" pitchFamily="18" charset="0"/>
            </a:endParaRPr>
          </a:p>
          <a:p>
            <a:pPr marL="0" marR="0" indent="0" algn="l">
              <a:spcBef>
                <a:spcPts val="0"/>
              </a:spcBef>
              <a:spcAft>
                <a:spcPts val="700"/>
              </a:spcAft>
            </a:pPr>
            <a:r>
              <a:rPr lang="en-US" sz="1200" kern="140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An operator is needing to set an Injection Packer in a very old well.  </a:t>
            </a:r>
          </a:p>
          <a:p>
            <a:pPr marL="0" marR="0" indent="0" algn="l">
              <a:spcBef>
                <a:spcPts val="0"/>
              </a:spcBef>
              <a:spcAft>
                <a:spcPts val="700"/>
              </a:spcAft>
            </a:pPr>
            <a:r>
              <a:rPr lang="en-US" sz="1200" kern="140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The state requires that the Packer be set at a depth no shallower than 3460’.  Attempts were made to set the packer below 3510’, but the packer did not hold.</a:t>
            </a:r>
          </a:p>
          <a:p>
            <a:pPr marL="0" marR="0" indent="0" algn="l">
              <a:spcBef>
                <a:spcPts val="0"/>
              </a:spcBef>
              <a:spcAft>
                <a:spcPts val="700"/>
              </a:spcAft>
            </a:pPr>
            <a:r>
              <a:rPr lang="en-US" sz="1200" kern="140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A 40 arm caliper was run to evaluate the casing.</a:t>
            </a:r>
          </a:p>
          <a:p>
            <a:pPr marL="0" marR="0" indent="0" algn="l">
              <a:spcBef>
                <a:spcPts val="0"/>
              </a:spcBef>
              <a:spcAft>
                <a:spcPts val="700"/>
              </a:spcAft>
            </a:pPr>
            <a:r>
              <a:rPr lang="en-US" sz="1400" b="1" kern="1400" dirty="0">
                <a:ln>
                  <a:noFill/>
                </a:ln>
                <a:solidFill>
                  <a:srgbClr val="FF0000"/>
                </a:solidFill>
                <a:effectLst/>
                <a:latin typeface="Garamond" panose="02020404030301010803" pitchFamily="18" charset="0"/>
              </a:rPr>
              <a:t>Figure 1</a:t>
            </a:r>
            <a:r>
              <a:rPr lang="en-US" sz="1800" b="1" kern="1400" dirty="0">
                <a:ln>
                  <a:noFill/>
                </a:ln>
                <a:solidFill>
                  <a:srgbClr val="FF0000"/>
                </a:solidFill>
                <a:effectLst/>
                <a:latin typeface="Garamond" panose="02020404030301010803" pitchFamily="18" charset="0"/>
              </a:rPr>
              <a:t> </a:t>
            </a:r>
            <a:r>
              <a:rPr lang="en-US" sz="1200" kern="140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shows the field print indicating good casing until about 3480’, marginal until about 3508’, and poor below this depth</a:t>
            </a:r>
          </a:p>
          <a:p>
            <a:pPr marL="0" marR="0" indent="0" algn="l">
              <a:spcBef>
                <a:spcPts val="0"/>
              </a:spcBef>
              <a:spcAft>
                <a:spcPts val="700"/>
              </a:spcAft>
            </a:pPr>
            <a:r>
              <a:rPr lang="en-US" sz="1400" b="1" kern="1400" dirty="0">
                <a:ln>
                  <a:noFill/>
                </a:ln>
                <a:solidFill>
                  <a:srgbClr val="FF0000"/>
                </a:solidFill>
                <a:effectLst/>
                <a:latin typeface="Garamond" panose="02020404030301010803" pitchFamily="18" charset="0"/>
              </a:rPr>
              <a:t>Figure 2</a:t>
            </a:r>
            <a:r>
              <a:rPr lang="en-US" sz="1800" b="1" kern="1400" dirty="0">
                <a:ln>
                  <a:noFill/>
                </a:ln>
                <a:solidFill>
                  <a:srgbClr val="FF0000"/>
                </a:solidFill>
                <a:effectLst/>
                <a:latin typeface="Garamond" panose="02020404030301010803" pitchFamily="18" charset="0"/>
              </a:rPr>
              <a:t> </a:t>
            </a:r>
            <a:r>
              <a:rPr lang="en-US" sz="1200" kern="140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shows the associated grading.  Figure 3, 4 and 5 on next page are snapshots taken from the 3D video of the casing</a:t>
            </a:r>
          </a:p>
          <a:p>
            <a:pPr marL="0" marR="0" indent="0" algn="l">
              <a:spcBef>
                <a:spcPts val="0"/>
              </a:spcBef>
              <a:spcAft>
                <a:spcPts val="700"/>
              </a:spcAft>
            </a:pPr>
            <a:r>
              <a:rPr lang="en-US" sz="2000" kern="140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 </a:t>
            </a:r>
            <a:r>
              <a:rPr lang="en-US" sz="2400" b="1" kern="1400" dirty="0">
                <a:ln>
                  <a:noFill/>
                </a:ln>
                <a:solidFill>
                  <a:srgbClr val="FF0000"/>
                </a:solidFill>
                <a:effectLst/>
                <a:latin typeface="Garamond" panose="02020404030301010803" pitchFamily="18" charset="0"/>
              </a:rPr>
              <a:t> </a:t>
            </a:r>
            <a:r>
              <a:rPr lang="en-US" sz="1400" b="1" kern="1400" dirty="0">
                <a:ln>
                  <a:noFill/>
                </a:ln>
                <a:solidFill>
                  <a:srgbClr val="FF0000"/>
                </a:solidFill>
                <a:effectLst/>
                <a:latin typeface="Garamond" panose="02020404030301010803" pitchFamily="18" charset="0"/>
              </a:rPr>
              <a:t>Figure 2</a:t>
            </a:r>
            <a:endParaRPr lang="en-US" sz="1400" kern="1400" dirty="0">
              <a:ln>
                <a:noFill/>
              </a:ln>
              <a:solidFill>
                <a:srgbClr val="000000"/>
              </a:solidFill>
              <a:effectLst/>
              <a:latin typeface="Garamond" panose="02020404030301010803" pitchFamily="18" charset="0"/>
            </a:endParaRPr>
          </a:p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700"/>
              </a:spcAft>
            </a:pPr>
            <a:r>
              <a:rPr lang="en-US" sz="2000" kern="140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 </a:t>
            </a:r>
            <a:endParaRPr lang="en-US" sz="2400" kern="1400" dirty="0">
              <a:ln>
                <a:noFill/>
              </a:ln>
              <a:solidFill>
                <a:srgbClr val="000000"/>
              </a:solidFill>
              <a:effectLst/>
              <a:latin typeface="Garamond" panose="02020404030301010803" pitchFamily="18" charset="0"/>
            </a:endParaRPr>
          </a:p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700"/>
              </a:spcAft>
            </a:pPr>
            <a:r>
              <a:rPr lang="en-US" sz="2400" kern="140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 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C15F826-C075-1274-05A4-85124AA704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676" y="5032753"/>
            <a:ext cx="6961905" cy="144506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78D3BCD-7782-0D54-A0A4-FA23F0C4609A}"/>
              </a:ext>
            </a:extLst>
          </p:cNvPr>
          <p:cNvSpPr txBox="1"/>
          <p:nvPr/>
        </p:nvSpPr>
        <p:spPr>
          <a:xfrm>
            <a:off x="3258083" y="4565864"/>
            <a:ext cx="107463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kern="1400" dirty="0">
                <a:ln>
                  <a:noFill/>
                </a:ln>
                <a:solidFill>
                  <a:srgbClr val="FF0000"/>
                </a:solidFill>
                <a:effectLst/>
                <a:latin typeface="Garamond" panose="02020404030301010803" pitchFamily="18" charset="0"/>
              </a:rPr>
              <a:t>Figure 1</a:t>
            </a:r>
            <a:endParaRPr lang="en-US" sz="14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67ECB0E-16EC-6E62-A6E6-A00A3571A0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6669" y="208548"/>
            <a:ext cx="2188768" cy="1911953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5AA61A8-2A5D-38AB-026E-3EFE05422D5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20043" y="2120501"/>
            <a:ext cx="2352281" cy="231949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D34516D-5EB2-D9A9-7EBF-7EE4858BE99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02564" y="4565864"/>
            <a:ext cx="2469760" cy="2088852"/>
          </a:xfrm>
          <a:prstGeom prst="rect">
            <a:avLst/>
          </a:prstGeom>
        </p:spPr>
      </p:pic>
      <p:sp>
        <p:nvSpPr>
          <p:cNvPr id="12" name="Text Box 2">
            <a:extLst>
              <a:ext uri="{FF2B5EF4-FFF2-40B4-BE49-F238E27FC236}">
                <a16:creationId xmlns:a16="http://schemas.microsoft.com/office/drawing/2014/main" id="{8ADAA2A6-3AB4-23FF-0B0A-E0C752ABC2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1803" y="211830"/>
            <a:ext cx="1828800" cy="900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.   </a:t>
            </a:r>
            <a:r>
              <a:rPr kumimoji="0" lang="en-US" altLang="en-US" sz="16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Garamond" panose="02020404030301010803" pitchFamily="18" charset="0"/>
              </a:rPr>
              <a:t>Figure 3 </a:t>
            </a: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at 3461’ shows good casing. 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5937B63-F59A-17FC-8B9B-F16D665C0FDB}"/>
              </a:ext>
            </a:extLst>
          </p:cNvPr>
          <p:cNvCxnSpPr/>
          <p:nvPr/>
        </p:nvCxnSpPr>
        <p:spPr>
          <a:xfrm flipH="1">
            <a:off x="8477428" y="940037"/>
            <a:ext cx="95712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5" name="Text Box 3">
            <a:extLst>
              <a:ext uri="{FF2B5EF4-FFF2-40B4-BE49-F238E27FC236}">
                <a16:creationId xmlns:a16="http://schemas.microsoft.com/office/drawing/2014/main" id="{8C366AE6-ABEA-0859-69D2-4758CD4D23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5559" y="2279613"/>
            <a:ext cx="1828800" cy="1736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Garamond" panose="02020404030301010803" pitchFamily="18" charset="0"/>
              </a:rPr>
              <a:t>Figure 4 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at 3508’ shows the start of very bad casing which will not allow a packer to hold.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The packer was subsequently set and held at 3464’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2911CCF-304E-CC25-F4E4-8501EA2BE6C4}"/>
              </a:ext>
            </a:extLst>
          </p:cNvPr>
          <p:cNvCxnSpPr/>
          <p:nvPr/>
        </p:nvCxnSpPr>
        <p:spPr>
          <a:xfrm>
            <a:off x="8477428" y="3888336"/>
            <a:ext cx="1125136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4">
            <a:extLst>
              <a:ext uri="{FF2B5EF4-FFF2-40B4-BE49-F238E27FC236}">
                <a16:creationId xmlns:a16="http://schemas.microsoft.com/office/drawing/2014/main" id="{A1D64023-5B90-2765-5764-AFA625CF1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8133" y="4256152"/>
            <a:ext cx="1828800" cy="10166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Garamond" panose="02020404030301010803" pitchFamily="18" charset="0"/>
              </a:rPr>
              <a:t>Figure 5 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at 3578’ shows very damaged casing with holes where a packer will never hold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EBD5DC6-0AAB-AFD8-6E20-4B15D6194A24}"/>
              </a:ext>
            </a:extLst>
          </p:cNvPr>
          <p:cNvCxnSpPr/>
          <p:nvPr/>
        </p:nvCxnSpPr>
        <p:spPr>
          <a:xfrm>
            <a:off x="8879080" y="5272754"/>
            <a:ext cx="555477" cy="19655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8135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175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Garamond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Wade</dc:creator>
  <cp:lastModifiedBy>Wade</cp:lastModifiedBy>
  <cp:revision>5</cp:revision>
  <dcterms:created xsi:type="dcterms:W3CDTF">2023-11-12T03:32:19Z</dcterms:created>
  <dcterms:modified xsi:type="dcterms:W3CDTF">2024-01-14T18:54:01Z</dcterms:modified>
</cp:coreProperties>
</file>